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000000"/>
          </p15:clr>
        </p15:guide>
        <p15:guide id="2" orient="horz" pos="2160">
          <p15:clr>
            <a:srgbClr val="000000"/>
          </p15:clr>
        </p15:guide>
      </p15:sldGuideLst>
    </p:ext>
    <p:ext uri="GoogleSlidesCustomDataVersion2">
      <go:slidesCustomData xmlns:go="http://customooxmlschemas.google.com/" r:id="rId22" roundtripDataSignature="AMtx7mjMRuKqGNGPaIn8KwC9TAXXa4w1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" name="Google Shape;4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4" name="Google Shape;114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3" name="Google Shape;123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На перший погляд, можна подумати, що це виглядає дещо випадковим або навіть дуже випадковим. Здається, що ми ділимо витрати рівно в першому випадку, пропорційно у другому, а в третьому — хто знає як.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" name="Google Shape;131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52396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Як ви могли здогадатися, тут немає трьох правил. Є тільки одне правило, яке об'єднує всі три випадки. Це принцип поділеного пирога, але справжній ключ до основної логіки — це подивитися на сам пиріг.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  <a:p>
            <a:pPr indent="0" lvl="0" marL="152396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Розглянемо перший рядок, де загальна вартість становить 50. То який же пиріг? 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  <a:p>
            <a:pPr indent="0" lvl="0" marL="152396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Згадайте визначення пирога — це те, що дві сторони можуть створити, працюючи разом, порівняно з тим, що вони могли б отримати самостійно. 250 — це одна частина, те, що вони можуть створити, працюючи разом. Але що вони можуть створити самостійно?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  <a:p>
            <a:pPr indent="0" lvl="0" marL="152396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Якщо вони не досягнуть угоди, що зроблять компанії?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9" name="Google Shape;139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63a1b352fb_0_1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" name="Google Shape;147;g363a1b352fb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363a1b352fb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5" name="Google Shape;155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2" name="Google Shape;162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" name="Google Shape;5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52396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946"/>
              <a:buFont typeface="Arial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Як ви думаєте, який варіант правильний?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  <a:p>
            <a:pPr indent="0" lvl="0" marL="152396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946"/>
              <a:buFont typeface="Arial"/>
              <a:buNone/>
            </a:pPr>
            <a:br>
              <a:rPr lang="uk-UA" sz="1200">
                <a:latin typeface="Verdana"/>
                <a:ea typeface="Verdana"/>
                <a:cs typeface="Verdana"/>
                <a:sym typeface="Verdana"/>
              </a:rPr>
            </a:b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На мою думку, ми маємо розглядати це в контексті "що таке спільний виграш". І, за моїм описом, спільний виграш становить $40. Якщо ми не домовимося, я заплачу $150, а він – $40, тож разом ми заплатимо $190. Якщо ми домовимося, загальна вартість становитиме $150. Отже, працюючи разом, ми економимо $40. І це означає, що, на мою думку, правильна сума, яку він має мені заплатити, – це $20.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8" name="Google Shape;5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" name="Google Shape;6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" name="Google Shape;7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1" name="Google Shape;8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Google Shape;9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8" name="Google Shape;9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6" name="Google Shape;10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На цьому етапі, мабуть, ви задумалися: чому другий претендує лише на половину тканини? Якби він вимагав більше, він би отримав більше. Так, це правда як за пропорційним поділом, так і за принципом "Розділеної тканини". Ми очікуємо, що кожна сторона намагатиметься висунути найбільшу вимогу, яку вона може обґрунтувати.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Претензія першого може здатися непропорційною, але, можливо, він може аргументувати, чому він потребує більше тканини.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На цьому етапі я не очікую, що ви переконаєтеся, що один із підходів розумніший за інший. У наступних сесіях ми розглянемо більше прикладів. Зараз я хочу, щоб ви побачили, що існує інша розумна альтернатива пропорційному поділу.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200">
                <a:latin typeface="Verdana"/>
                <a:ea typeface="Verdana"/>
                <a:cs typeface="Verdana"/>
                <a:sym typeface="Verdana"/>
              </a:rPr>
              <a:t>Мені подобається цей підхід не тому, що він походить із Талмуда, а тому, що він збігається з ідеєю розділення "пирога".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7" name="Google Shape;107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 txBox="1"/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50"/>
            </a:lvl9pPr>
          </a:lstStyle>
          <a:p/>
        </p:txBody>
      </p:sp>
      <p:sp>
        <p:nvSpPr>
          <p:cNvPr id="11" name="Google Shape;11;p31"/>
          <p:cNvSpPr txBox="1"/>
          <p:nvPr>
            <p:ph idx="1" type="subTitle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/>
            </a:lvl9pPr>
          </a:lstStyle>
          <a:p/>
        </p:txBody>
      </p:sp>
      <p:sp>
        <p:nvSpPr>
          <p:cNvPr id="12" name="Google Shape;12;p31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2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2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2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3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33"/>
          <p:cNvSpPr txBox="1"/>
          <p:nvPr>
            <p:ph idx="1" type="body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50"/>
            </a:lvl1pPr>
            <a:lvl2pPr indent="-304800" lvl="1" marL="914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indent="-304800" lvl="2" marL="1371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indent="-304800" lvl="3" marL="1828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indent="-304800" lvl="4" marL="22860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indent="-304800" lvl="5" marL="2743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indent="-304800" lvl="6" marL="3200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indent="-304800" lvl="7" marL="3657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indent="-304800" lvl="8" marL="4114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/>
        </p:txBody>
      </p:sp>
      <p:sp>
        <p:nvSpPr>
          <p:cNvPr id="20" name="Google Shape;20;p33"/>
          <p:cNvSpPr txBox="1"/>
          <p:nvPr>
            <p:ph idx="2" type="body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50"/>
            </a:lvl1pPr>
            <a:lvl2pPr indent="-304800" lvl="1" marL="914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indent="-304800" lvl="2" marL="1371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indent="-304800" lvl="3" marL="1828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indent="-304800" lvl="4" marL="22860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indent="-304800" lvl="5" marL="2743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indent="-304800" lvl="6" marL="3200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indent="-304800" lvl="7" marL="3657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indent="-304800" lvl="8" marL="4114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/>
        </p:txBody>
      </p:sp>
      <p:sp>
        <p:nvSpPr>
          <p:cNvPr id="21" name="Google Shape;21;p33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4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4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5"/>
          <p:cNvSpPr txBox="1"/>
          <p:nvPr>
            <p:ph type="title"/>
          </p:nvPr>
        </p:nvSpPr>
        <p:spPr>
          <a:xfrm>
            <a:off x="415600" y="740800"/>
            <a:ext cx="3744000" cy="1007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/>
        </p:txBody>
      </p:sp>
      <p:sp>
        <p:nvSpPr>
          <p:cNvPr id="27" name="Google Shape;27;p35"/>
          <p:cNvSpPr txBox="1"/>
          <p:nvPr>
            <p:ph idx="1" type="body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indent="-304800" lvl="2" marL="1371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indent="-304800" lvl="3" marL="1828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indent="-304800" lvl="4" marL="22860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indent="-304800" lvl="5" marL="2743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indent="-304800" lvl="6" marL="3200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indent="-304800" lvl="7" marL="3657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indent="-304800" lvl="8" marL="4114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/>
        </p:txBody>
      </p:sp>
      <p:sp>
        <p:nvSpPr>
          <p:cNvPr id="28" name="Google Shape;28;p35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6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6"/>
          <p:cNvSpPr txBox="1"/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/>
        </p:txBody>
      </p:sp>
      <p:sp>
        <p:nvSpPr>
          <p:cNvPr id="32" name="Google Shape;32;p36"/>
          <p:cNvSpPr txBox="1"/>
          <p:nvPr>
            <p:ph idx="1" type="subTitle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  <p:sp>
        <p:nvSpPr>
          <p:cNvPr id="33" name="Google Shape;33;p36"/>
          <p:cNvSpPr txBox="1"/>
          <p:nvPr>
            <p:ph idx="2" type="body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36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7"/>
          <p:cNvSpPr txBox="1"/>
          <p:nvPr>
            <p:ph idx="1" type="body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317500" lvl="1" marL="914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37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0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Verdana"/>
              <a:buNone/>
              <a:defRPr i="0" sz="25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Verdana"/>
              <a:buNone/>
              <a:defRPr i="0" sz="25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Verdana"/>
              <a:buNone/>
              <a:defRPr i="0" sz="25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Verdana"/>
              <a:buNone/>
              <a:defRPr i="0" sz="25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Verdana"/>
              <a:buNone/>
              <a:defRPr i="0" sz="25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Verdana"/>
              <a:buNone/>
              <a:defRPr i="0" sz="25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Verdana"/>
              <a:buNone/>
              <a:defRPr i="0" sz="25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Verdana"/>
              <a:buNone/>
              <a:defRPr i="0" sz="25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Verdana"/>
              <a:buNone/>
              <a:defRPr i="0" sz="25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7" name="Google Shape;7;p30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Verdana"/>
              <a:buChar char="●"/>
              <a:defRPr i="0" sz="18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Verdana"/>
              <a:buChar char="○"/>
              <a:defRPr i="0" sz="18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Verdana"/>
              <a:buChar char="■"/>
              <a:defRPr i="0" sz="18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Verdana"/>
              <a:buChar char="●"/>
              <a:defRPr i="0" sz="18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Verdana"/>
              <a:buChar char="○"/>
              <a:defRPr i="0" sz="18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Verdana"/>
              <a:buChar char="■"/>
              <a:defRPr i="0" sz="18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Verdana"/>
              <a:buChar char="●"/>
              <a:defRPr i="0" sz="18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Verdana"/>
              <a:buChar char="○"/>
              <a:defRPr i="0" sz="18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Verdana"/>
              <a:buChar char="■"/>
              <a:defRPr i="0" sz="1800" u="none" cap="none" strike="noStrike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8" name="Google Shape;8;p30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"/>
          <p:cNvSpPr txBox="1"/>
          <p:nvPr>
            <p:ph type="ctrTitle"/>
          </p:nvPr>
        </p:nvSpPr>
        <p:spPr>
          <a:xfrm>
            <a:off x="415611" y="515566"/>
            <a:ext cx="11360800" cy="154669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uk-UA" sz="5200">
                <a:latin typeface="Arial"/>
                <a:ea typeface="Arial"/>
                <a:cs typeface="Arial"/>
                <a:sym typeface="Arial"/>
              </a:rPr>
              <a:t>ККС 2025/2026</a:t>
            </a:r>
            <a:endParaRPr sz="5200"/>
          </a:p>
        </p:txBody>
      </p:sp>
      <p:sp>
        <p:nvSpPr>
          <p:cNvPr id="46" name="Google Shape;46;p1"/>
          <p:cNvSpPr txBox="1"/>
          <p:nvPr>
            <p:ph idx="1" type="subTitle"/>
          </p:nvPr>
        </p:nvSpPr>
        <p:spPr>
          <a:xfrm>
            <a:off x="412357" y="3107624"/>
            <a:ext cx="11360800" cy="10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800"/>
              <a:t>Викладач: Канцедал Георгій Олегович</a:t>
            </a:r>
            <a:endParaRPr sz="2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/>
              <a:t>Переходим до іншого прикладу</a:t>
            </a:r>
            <a:endParaRPr/>
          </a:p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415601" y="1536633"/>
            <a:ext cx="4603872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800">
                <a:latin typeface="Arial"/>
                <a:ea typeface="Arial"/>
                <a:cs typeface="Arial"/>
                <a:sym typeface="Arial"/>
              </a:rPr>
              <a:t>Припустимо, що два партнери беруть участь у проєкті, як вони мають розподілити витрати? Відповідь очевидна, якщо обидва отримують однакову вигоду. У такому випадку вони повинні поділити витрати 50 на 50. Однак питання стає цікавішим, коли партнери отримують різні вигоди.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800">
                <a:latin typeface="Arial"/>
                <a:ea typeface="Arial"/>
                <a:cs typeface="Arial"/>
                <a:sym typeface="Arial"/>
              </a:rPr>
              <a:t>Наприклад, що, якщо один має удвічі більшу вигоду, ніж інший? Чи означає це, що він має платити удвічі більше?</a:t>
            </a:r>
            <a:endParaRPr/>
          </a:p>
          <a:p>
            <a:pPr indent="0" lvl="0" marL="152396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18889" y="1987073"/>
            <a:ext cx="3461229" cy="3327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79534" y="1987073"/>
            <a:ext cx="3312465" cy="33454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/>
              <a:t>Приклад</a:t>
            </a:r>
            <a:endParaRPr/>
          </a:p>
        </p:txBody>
      </p:sp>
      <p:sp>
        <p:nvSpPr>
          <p:cNvPr id="127" name="Google Shape;127;p17"/>
          <p:cNvSpPr txBox="1"/>
          <p:nvPr>
            <p:ph idx="1" type="body"/>
          </p:nvPr>
        </p:nvSpPr>
        <p:spPr>
          <a:xfrm>
            <a:off x="415600" y="1536625"/>
            <a:ext cx="69684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/>
              <a:t>Нехай маємо компанії А і Б</a:t>
            </a:r>
            <a:r>
              <a:rPr lang="uk-UA" sz="1800"/>
              <a:t>. Потенційні вигоди, не враховуючи витрати на проєкт, становлять для </a:t>
            </a:r>
            <a:r>
              <a:rPr lang="uk-UA"/>
              <a:t>компанії А</a:t>
            </a:r>
            <a:r>
              <a:rPr lang="uk-UA" sz="1800"/>
              <a:t> 100, а для компанії </a:t>
            </a:r>
            <a:r>
              <a:rPr lang="uk-UA"/>
              <a:t>Б</a:t>
            </a:r>
            <a:r>
              <a:rPr lang="uk-UA" sz="1800"/>
              <a:t> — 200. </a:t>
            </a:r>
            <a:r>
              <a:rPr lang="uk-UA"/>
              <a:t>Обидві сторони ніколи не заплатять більше, ніж отримують вигоду. Очевидне рішення - заплатити пропорційно отриманої вигоди, проте є і </a:t>
            </a:r>
            <a:r>
              <a:rPr lang="uk-UA"/>
              <a:t>інший</a:t>
            </a:r>
            <a:r>
              <a:rPr lang="uk-UA"/>
              <a:t> спосіб.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/>
              <a:t>Якщо вартість проєкту складає 50, то вона ділиться рівно: 25 і 25 між А та Б.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/>
              <a:t>Якщо проєкт коштує 150, то розподіл буде 50 і 100.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/>
              <a:t>І якщо вартість складає 250, то її розподіляють як 75 і 175. </a:t>
            </a:r>
            <a:endParaRPr/>
          </a:p>
        </p:txBody>
      </p:sp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0" r="0" t="30016"/>
          <a:stretch/>
        </p:blipFill>
        <p:spPr>
          <a:xfrm>
            <a:off x="7443650" y="3037852"/>
            <a:ext cx="4748349" cy="198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500"/>
              <a:t>Приклад </a:t>
            </a:r>
            <a:r>
              <a:rPr lang="uk-UA"/>
              <a:t>(вартість проєкту 50)</a:t>
            </a:r>
            <a:r>
              <a:rPr lang="uk-UA" sz="2500"/>
              <a:t>  </a:t>
            </a:r>
            <a:r>
              <a:rPr lang="uk-UA"/>
              <a:t> </a:t>
            </a:r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7650" y="2968351"/>
            <a:ext cx="4884348" cy="210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>
            <p:ph idx="1" type="body"/>
          </p:nvPr>
        </p:nvSpPr>
        <p:spPr>
          <a:xfrm>
            <a:off x="415600" y="1536625"/>
            <a:ext cx="69684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46"/>
              <a:buFont typeface="Arial"/>
              <a:buNone/>
            </a:pPr>
            <a:r>
              <a:rPr lang="uk-UA"/>
              <a:t>Компанія А реалізує проєкт самостійно, оскільки отримує чистий прибуток 50 (100 вигоди мінус 50 витрат). Подібно, компанія Б реалізує проєкт самостійно і отримає чистий прибуток 150 (200 вигоди мінус 50 витрат). Отже, без угоди компанії можуть отримати чисті вигоди в розмірі 200. Вони можуть збільшити свої вигоди з 200, працюючи окремо, до 250, працюючи разом. Отже, вартість угоди — це 50. Ось і є пиріг. Для того щоб отримати ці 50, Команія А так само потребує компанію Б, як і Б потребує А, і саме тому, ці 50 слід поділити рівно між ними.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946"/>
              <a:buNone/>
            </a:pPr>
            <a:r>
              <a:rPr lang="uk-UA"/>
              <a:t>В кінці дня А отримує чисту вигоду 75, що означає, що А платить 25. А Б отримує чисту вигоду 175, що означає, що Б платить 25.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500"/>
              <a:t>Приклад </a:t>
            </a:r>
            <a:r>
              <a:rPr lang="uk-UA"/>
              <a:t>(вартість проєкту 150)</a:t>
            </a:r>
            <a:r>
              <a:rPr lang="uk-UA" sz="2500"/>
              <a:t>  </a:t>
            </a:r>
            <a:r>
              <a:rPr lang="uk-UA"/>
              <a:t> 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26925" y="2177225"/>
            <a:ext cx="4965074" cy="30680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415600" y="1536625"/>
            <a:ext cx="69684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/>
              <a:t>Розглянемо, що компанії отримують самостійно: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/>
              <a:t>Тепер, компанія А не стане реалізовувати проєкт, який коштує більше, ніж отримана вигода.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/>
              <a:t>Команія Б натомість витрачає 150 і отримує вигоду 50.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/>
              <a:t>Без угоди компанії можуть отримати разом вигоду в розмірі 50. Вони можуть збільшити свої вигоди з 50, працюючи окремо, до 150, працюючи разом. Отже, пиріг — це 100. Щоб отримати ці додаткові 100, А так само потребує Б, як і Б потребує А. Тому, вони повинні поділити ці 100 порівну. А отримає чисту вигоду 50, що означає, що він платить 50. А Б отримає чисту вигоду 100, що означає, що вона платить 100.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3a1b352fb_0_1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500"/>
              <a:t>Приклад </a:t>
            </a:r>
            <a:r>
              <a:rPr lang="uk-UA"/>
              <a:t>(вартість проєкту 250)</a:t>
            </a:r>
            <a:r>
              <a:rPr lang="uk-UA" sz="2500"/>
              <a:t>  </a:t>
            </a:r>
            <a:r>
              <a:rPr lang="uk-UA"/>
              <a:t> </a:t>
            </a:r>
            <a:endParaRPr/>
          </a:p>
        </p:txBody>
      </p:sp>
      <p:sp>
        <p:nvSpPr>
          <p:cNvPr id="151" name="Google Shape;151;g363a1b352fb_0_11"/>
          <p:cNvSpPr txBox="1"/>
          <p:nvPr>
            <p:ph idx="1" type="body"/>
          </p:nvPr>
        </p:nvSpPr>
        <p:spPr>
          <a:xfrm>
            <a:off x="415600" y="2102800"/>
            <a:ext cx="5362500" cy="3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/>
              <a:t>У цьому випадку без угоди компанії нічого не отримують, а з угодою, можуть отримати 50, працюючи разом.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/>
              <a:t>І ці 50 слід також розділити рівномірно.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/>
              <a:t>Тоді компанія А платить 75 і компанія Б платить 175</a:t>
            </a:r>
            <a:endParaRPr/>
          </a:p>
        </p:txBody>
      </p:sp>
      <p:pic>
        <p:nvPicPr>
          <p:cNvPr id="152" name="Google Shape;152;g363a1b352fb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78230" y="2234699"/>
            <a:ext cx="6413767" cy="2991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500"/>
              <a:t>Деякі підсумки </a:t>
            </a:r>
            <a:endParaRPr/>
          </a:p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415600" y="1536633"/>
            <a:ext cx="11360800" cy="14594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/>
              <a:t>П</a:t>
            </a:r>
            <a:r>
              <a:rPr lang="uk-UA" sz="1800"/>
              <a:t>ереговорні проблеми не приходять до вас вже сформульованими і зав'язаними на бантик. Люди не приходять і не кажуть: ось пиріг. Багато важкої роботи в переговорах полягає в тому, щоб взяти факти з реальності і перетворити їх на рамки, в яких ви можете зрозуміти, що насправді є пиріг.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/>
        </p:nvSpPr>
        <p:spPr>
          <a:xfrm>
            <a:off x="838200" y="2028555"/>
            <a:ext cx="10515600" cy="19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7200">
                <a:solidFill>
                  <a:srgbClr val="D9D9D9"/>
                </a:solidFill>
                <a:latin typeface="Verdana"/>
                <a:ea typeface="Verdana"/>
                <a:cs typeface="Verdana"/>
                <a:sym typeface="Verdana"/>
              </a:rPr>
              <a:t>Дякую за увагу</a:t>
            </a:r>
            <a:endParaRPr sz="2500">
              <a:solidFill>
                <a:srgbClr val="D9D9D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rPr lang="uk-UA"/>
              <a:t>Сьогодні ми також розглянемо цікаві приклади, тож </a:t>
            </a:r>
            <a:r>
              <a:rPr lang="uk-UA"/>
              <a:t>почнемо</a:t>
            </a:r>
            <a:r>
              <a:rPr lang="uk-UA"/>
              <a:t> </a:t>
            </a:r>
            <a:endParaRPr/>
          </a:p>
        </p:txBody>
      </p:sp>
      <p:sp>
        <p:nvSpPr>
          <p:cNvPr id="53" name="Google Shape;53;p2"/>
          <p:cNvSpPr txBox="1"/>
          <p:nvPr>
            <p:ph idx="1" type="body"/>
          </p:nvPr>
        </p:nvSpPr>
        <p:spPr>
          <a:xfrm>
            <a:off x="415600" y="1536625"/>
            <a:ext cx="65343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39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Пізно в неділю вдень я повертався до </a:t>
            </a:r>
            <a:r>
              <a:rPr lang="uk-UA"/>
              <a:t>Києва</a:t>
            </a:r>
            <a:r>
              <a:rPr lang="uk-UA" sz="1800"/>
              <a:t> після перегляду вистави </a:t>
            </a:r>
            <a:r>
              <a:rPr lang="uk-UA"/>
              <a:t>у Львівському театрі опери та балету</a:t>
            </a:r>
            <a:r>
              <a:rPr lang="uk-UA" sz="1800"/>
              <a:t>. Я замовив послугу автомобіля, щоб повернутися додому. Послуга, включаючи чайові, коштувала $150. Але для мене це було того варте. Насправді, я був би готовий заплатити до $200 за зручність прямої поїздки додому.</a:t>
            </a:r>
            <a:endParaRPr/>
          </a:p>
          <a:p>
            <a:pPr indent="0" lvl="0" marL="15239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Коли я підходив до машини, я зустрів одного зі своїх колег і швидко зрозумів, що цей знайомий теж дивився виставу і також прямував до </a:t>
            </a:r>
            <a:r>
              <a:rPr lang="uk-UA"/>
              <a:t>Києва</a:t>
            </a:r>
            <a:r>
              <a:rPr lang="uk-UA" sz="1800"/>
              <a:t>. Я міг би запропонувати йому поїхати разом, у машині достатньо місця. Усе, що нам потрібно зробити, – це домовитися, скільки він заплатить за поїздку.</a:t>
            </a:r>
            <a:endParaRPr/>
          </a:p>
        </p:txBody>
      </p:sp>
      <p:pic>
        <p:nvPicPr>
          <p:cNvPr id="54" name="Google Shape;5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79880" y="2246338"/>
            <a:ext cx="5312126" cy="2735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"/>
          <p:cNvSpPr txBox="1"/>
          <p:nvPr>
            <p:ph idx="1" type="body"/>
          </p:nvPr>
        </p:nvSpPr>
        <p:spPr>
          <a:xfrm>
            <a:off x="4718825" y="1356875"/>
            <a:ext cx="7232700" cy="50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lang="uk-UA"/>
              <a:t>Ось трохи передісторії. Якби він не скористався послугою автомобіля, </a:t>
            </a:r>
            <a:r>
              <a:rPr lang="uk-UA"/>
              <a:t>то взяв би таксі до львівського залізничного вокзалу, сів би на поїзд до Києва, а потім ще раз взяв би таксі додому</a:t>
            </a:r>
            <a:r>
              <a:rPr lang="uk-UA"/>
              <a:t>. Усе це коштувало б $40, добре? Отже, це те, що він зробив би, якби ми не домовилися.</a:t>
            </a:r>
            <a:endParaRPr/>
          </a:p>
          <a:p>
            <a:pPr indent="0" lvl="0" marL="15239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lang="uk-UA"/>
              <a:t>Що нам робити?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lang="uk-UA"/>
              <a:t>Ось кілька варіантів. Ми могли б поділити вартість $150, і він заплатив би мені $75.</a:t>
            </a:r>
            <a:br>
              <a:rPr lang="uk-UA"/>
            </a:br>
            <a:r>
              <a:rPr lang="uk-UA"/>
              <a:t>Він міг би просто дати мені вартість поїзда й таксі, які коштували б $40. Ми могли б поділити $40, і він заплатив би мені $20, або він міг би їхати безкоштовно, а я був би джентльменом.</a:t>
            </a:r>
            <a:endParaRPr/>
          </a:p>
        </p:txBody>
      </p:sp>
      <p:pic>
        <p:nvPicPr>
          <p:cNvPr id="61" name="Google Shape;6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694" y="2714940"/>
            <a:ext cx="4336107" cy="234075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500"/>
              <a:t>Приклад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500"/>
              <a:t>Приклад</a:t>
            </a:r>
            <a:endParaRPr/>
          </a:p>
        </p:txBody>
      </p:sp>
      <p:sp>
        <p:nvSpPr>
          <p:cNvPr id="69" name="Google Shape;69;p4"/>
          <p:cNvSpPr txBox="1"/>
          <p:nvPr>
            <p:ph idx="1" type="body"/>
          </p:nvPr>
        </p:nvSpPr>
        <p:spPr>
          <a:xfrm>
            <a:off x="415600" y="1356975"/>
            <a:ext cx="11284200" cy="52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lang="uk-UA"/>
              <a:t>Але історія, яку я розповів, опустила деякі важливі деталі. Зокрема, поїздка в машині комфортніша та швидша, ніж поїзд. І тому він був би готовий заплатити більше, ніж $40, щоб поїхати разом зі мною.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lang="uk-UA"/>
              <a:t>Оскільки ми колеги й усі карти на столі, ми обоє діємо не стратегічно. І він абсолютно чесно каже, що був би готовий заплатити аж до $100, щоб поїхати разом зі мною в машині.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lang="uk-UA"/>
              <a:t>Є також цінність його компанії для мене та моєї для нього. Але давайте просто проігноруємо це й не будемо враховувати.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lang="uk-UA"/>
              <a:t>Отже, його цінність становить $100. У такому разі "спільний виграш" становить $100. І тому він має заплатити мені $50. Якщо він це зробить, він залишиться на $50 попереду, бо заплатив $50 за щось, що коштує $100. А я залишуся на $50 попереду, бо отримав $50, щоб частково покрити витрати на поїздку.</a:t>
            </a:r>
            <a:endParaRPr/>
          </a:p>
        </p:txBody>
      </p:sp>
      <p:pic>
        <p:nvPicPr>
          <p:cNvPr id="70" name="Google Shape;7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29400" y="5102650"/>
            <a:ext cx="6046750" cy="175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uk-UA"/>
              <a:t>Вавилонський Талмуд</a:t>
            </a:r>
            <a:endParaRPr/>
          </a:p>
        </p:txBody>
      </p:sp>
      <p:sp>
        <p:nvSpPr>
          <p:cNvPr id="77" name="Google Shape;77;p8"/>
          <p:cNvSpPr txBox="1"/>
          <p:nvPr>
            <p:ph idx="1" type="body"/>
          </p:nvPr>
        </p:nvSpPr>
        <p:spPr>
          <a:xfrm>
            <a:off x="415600" y="1536625"/>
            <a:ext cx="52122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Вавилонський Талмуд, створений близько 2000 років тому, формує основу для єврейського цивільного, кримінального та релігійного права. Серед його численних принципів є незвичайний підхід до переговорів. Дозвольте мені процитувати короткий уривок із розділу про майнове право.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Два чоловіки з’являються перед судом, тримаючи одяг. Один каже: "Це повністю моє", а інший каже: "Половина цього – моя". Тоді перший отримає три чверті, а другий – одну чверть.</a:t>
            </a:r>
            <a:endParaRPr/>
          </a:p>
        </p:txBody>
      </p:sp>
      <p:pic>
        <p:nvPicPr>
          <p:cNvPr id="78" name="Google Shape;7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5848" y="1153549"/>
            <a:ext cx="5696528" cy="5321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500"/>
              <a:t>Приклад</a:t>
            </a:r>
            <a:endParaRPr/>
          </a:p>
        </p:txBody>
      </p:sp>
      <p:sp>
        <p:nvSpPr>
          <p:cNvPr id="85" name="Google Shape;85;p9"/>
          <p:cNvSpPr txBox="1"/>
          <p:nvPr>
            <p:ph idx="1" type="body"/>
          </p:nvPr>
        </p:nvSpPr>
        <p:spPr>
          <a:xfrm>
            <a:off x="6446275" y="1536625"/>
            <a:ext cx="53301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Це може здатися нелогічним. Один стверджує, що весь одяг належить йому, а інший вимагає половину. Пропорційний поділ запропонував би співвідношення два до одного: дві третини першому й одну третину другому. Але Талмуд каже, що поділ має бути три до одного: три чверті тому, хто вимагає все, і лише чверть тому, хто вимагає половину.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Це виглядає дивно. Але цьому рішенню підґрунтям є проста логіка. Воно відоме як принцип "Розділеної тканини" і, як виявляється, має широке застосування в переговорах.</a:t>
            </a:r>
            <a:endParaRPr/>
          </a:p>
        </p:txBody>
      </p:sp>
      <p:pic>
        <p:nvPicPr>
          <p:cNvPr id="86" name="Google Shape;86;p9"/>
          <p:cNvPicPr preferRelativeResize="0"/>
          <p:nvPr/>
        </p:nvPicPr>
        <p:blipFill rotWithShape="1">
          <a:blip r:embed="rId3">
            <a:alphaModFix/>
          </a:blip>
          <a:srcRect b="0" l="0" r="0" t="6942"/>
          <a:stretch/>
        </p:blipFill>
        <p:spPr>
          <a:xfrm>
            <a:off x="82200" y="1516975"/>
            <a:ext cx="6188074" cy="214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194" y="3945668"/>
            <a:ext cx="6188073" cy="2146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/>
              <a:t>Приклад</a:t>
            </a:r>
            <a:endParaRPr/>
          </a:p>
        </p:txBody>
      </p:sp>
      <p:sp>
        <p:nvSpPr>
          <p:cNvPr id="94" name="Google Shape;94;p10"/>
          <p:cNvSpPr txBox="1"/>
          <p:nvPr>
            <p:ph idx="1" type="body"/>
          </p:nvPr>
        </p:nvSpPr>
        <p:spPr>
          <a:xfrm>
            <a:off x="162681" y="1449084"/>
            <a:ext cx="5680400" cy="51754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Уявіть, що дві сторони, які сперечаються,</a:t>
            </a:r>
            <a:r>
              <a:rPr lang="uk-UA"/>
              <a:t> </a:t>
            </a:r>
            <a:r>
              <a:rPr lang="uk-UA" sz="1800"/>
              <a:t>тримають тканину з різних кінців. </a:t>
            </a:r>
            <a:r>
              <a:rPr lang="uk-UA"/>
              <a:t>Перший</a:t>
            </a:r>
            <a:r>
              <a:rPr lang="uk-UA" sz="1800"/>
              <a:t> робить заяву, починаючи з лівого боку: він заявляє, що вся тканина або "пиріг" належить йому, не поступаючись нічим своєму </a:t>
            </a:r>
            <a:r>
              <a:rPr lang="uk-UA"/>
              <a:t>другому</a:t>
            </a:r>
            <a:r>
              <a:rPr lang="uk-UA" sz="1800"/>
              <a:t>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/>
              <a:t>Другий</a:t>
            </a:r>
            <a:r>
              <a:rPr lang="uk-UA" sz="1800"/>
              <a:t>, у свою чергу, претендує на половину тканини, починаючи з правого кінця, поступаючись іншою половиною </a:t>
            </a:r>
            <a:r>
              <a:rPr lang="uk-UA"/>
              <a:t>першому</a:t>
            </a:r>
            <a:r>
              <a:rPr lang="uk-UA" sz="1800"/>
              <a:t>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Якщо подивитися на обидві претензії разом, то видно, що суперечка фактично стосується лише половини тканини. </a:t>
            </a:r>
            <a:r>
              <a:rPr lang="uk-UA"/>
              <a:t>Другий</a:t>
            </a:r>
            <a:r>
              <a:rPr lang="uk-UA" sz="1800"/>
              <a:t> поступився половиною </a:t>
            </a:r>
            <a:r>
              <a:rPr lang="uk-UA"/>
              <a:t>першому</a:t>
            </a:r>
            <a:r>
              <a:rPr lang="uk-UA" sz="1800"/>
              <a:t>, отже, ця частина не є спірною.</a:t>
            </a:r>
            <a:endParaRPr/>
          </a:p>
        </p:txBody>
      </p:sp>
      <p:pic>
        <p:nvPicPr>
          <p:cNvPr id="95" name="Google Shape;95;p10"/>
          <p:cNvPicPr preferRelativeResize="0"/>
          <p:nvPr/>
        </p:nvPicPr>
        <p:blipFill rotWithShape="1">
          <a:blip r:embed="rId3">
            <a:alphaModFix/>
          </a:blip>
          <a:srcRect b="8416" l="0" r="0" t="0"/>
          <a:stretch/>
        </p:blipFill>
        <p:spPr>
          <a:xfrm>
            <a:off x="5795500" y="2004751"/>
            <a:ext cx="6233825" cy="302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500"/>
              <a:t>Приклад</a:t>
            </a:r>
            <a:r>
              <a:rPr lang="uk-UA"/>
              <a:t> </a:t>
            </a:r>
            <a:endParaRPr/>
          </a:p>
        </p:txBody>
      </p:sp>
      <p:sp>
        <p:nvSpPr>
          <p:cNvPr id="102" name="Google Shape;102;p11"/>
          <p:cNvSpPr txBox="1"/>
          <p:nvPr>
            <p:ph idx="1" type="body"/>
          </p:nvPr>
        </p:nvSpPr>
        <p:spPr>
          <a:xfrm>
            <a:off x="6673174" y="1536633"/>
            <a:ext cx="5103226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Рішення Талмуда полягає в тому, щоб надати кожній стороні те, що їй поступилися, і потім розділити спірну частину. Таким чином, Каїн отримує те, що йому поступився Авель – половину тканини – плюс половину спірної половини, що в сумі становить три чверті. Каїн нічого не поступився Авелю, тому Авель отримує лише половину спірної частини, тобто половину половини, або чверть.</a:t>
            </a:r>
            <a:endParaRPr/>
          </a:p>
        </p:txBody>
      </p:sp>
      <p:pic>
        <p:nvPicPr>
          <p:cNvPr id="103" name="Google Shape;10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219" y="1687708"/>
            <a:ext cx="6280067" cy="3297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2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-UA" sz="2500"/>
              <a:t>Приклад</a:t>
            </a:r>
            <a:endParaRPr/>
          </a:p>
        </p:txBody>
      </p:sp>
      <p:sp>
        <p:nvSpPr>
          <p:cNvPr id="110" name="Google Shape;110;p12"/>
          <p:cNvSpPr txBox="1"/>
          <p:nvPr>
            <p:ph idx="1" type="body"/>
          </p:nvPr>
        </p:nvSpPr>
        <p:spPr>
          <a:xfrm>
            <a:off x="415600" y="1536625"/>
            <a:ext cx="51081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Тепер уявімо, що </a:t>
            </a:r>
            <a:r>
              <a:rPr lang="uk-UA"/>
              <a:t>перший</a:t>
            </a:r>
            <a:r>
              <a:rPr lang="uk-UA" sz="1800"/>
              <a:t> не такий жадібний. Він претендує на дві третини тканини, поступаючись третиною </a:t>
            </a:r>
            <a:r>
              <a:rPr lang="uk-UA"/>
              <a:t>другому</a:t>
            </a:r>
            <a:r>
              <a:rPr lang="uk-UA" sz="1800"/>
              <a:t>. Як і раніше, </a:t>
            </a:r>
            <a:r>
              <a:rPr lang="uk-UA"/>
              <a:t>другий</a:t>
            </a:r>
            <a:r>
              <a:rPr lang="uk-UA" sz="1800"/>
              <a:t> претендує на половину тканини і дозволяє </a:t>
            </a:r>
            <a:r>
              <a:rPr lang="uk-UA"/>
              <a:t>першому</a:t>
            </a:r>
            <a:r>
              <a:rPr lang="uk-UA" sz="1800"/>
              <a:t> отримати іншу половину.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uk-UA" sz="1800"/>
              <a:t>На цей раз спірною є лише шоста частина тканини. Згідно з принципом Талмуда, </a:t>
            </a:r>
            <a:r>
              <a:rPr lang="uk-UA"/>
              <a:t>перший</a:t>
            </a:r>
            <a:r>
              <a:rPr lang="uk-UA" sz="1800"/>
              <a:t> отримує свою половину плюс одну дванадцяту, а Авель отримує свою третину плюс одну дванадцяту. Просте рішення, навіть якщо його важко точно виміряти.</a:t>
            </a:r>
            <a:endParaRPr/>
          </a:p>
        </p:txBody>
      </p:sp>
      <p:pic>
        <p:nvPicPr>
          <p:cNvPr id="111" name="Google Shape;111;p12"/>
          <p:cNvPicPr preferRelativeResize="0"/>
          <p:nvPr/>
        </p:nvPicPr>
        <p:blipFill rotWithShape="1">
          <a:blip r:embed="rId3">
            <a:alphaModFix/>
          </a:blip>
          <a:srcRect b="9222" l="0" r="0" t="0"/>
          <a:stretch/>
        </p:blipFill>
        <p:spPr>
          <a:xfrm>
            <a:off x="5715575" y="1949888"/>
            <a:ext cx="5733374" cy="295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1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2025-01-20T10:14:12Z</dcterms:created>
  <dc:creator>Ярослав</dc:creator>
</cp:coreProperties>
</file>